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66" r:id="rId3"/>
    <p:sldId id="257" r:id="rId4"/>
    <p:sldId id="274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99"/>
    <p:restoredTop sz="95781"/>
  </p:normalViewPr>
  <p:slideViewPr>
    <p:cSldViewPr snapToGrid="0" snapToObjects="1">
      <p:cViewPr varScale="1">
        <p:scale>
          <a:sx n="110" d="100"/>
          <a:sy n="110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531DA-D4DE-9041-9BF0-EC0F6931AA36}" type="datetimeFigureOut">
              <a:rPr lang="en-NL" smtClean="0"/>
              <a:t>16/09/2022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05FB2-3A91-7C4C-964B-6D3932C4254B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6324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D6E4D-B055-854B-9AC7-2C539D2EA728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E89DF-5405-D046-89C3-91A527AE2F41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B01BC-2F78-6344-9CEE-6D21DE2C4F3E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7DBA8-765A-1C4A-82B6-831CC53C4EAA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5809F-FDD8-AE42-83EC-D79DFA215ED7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200A0-9B53-0C4F-B2D2-B10C23EC53C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27B55-8752-0749-BE18-EF6CCA79F621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60993-392E-0341-83D4-F57FC577CF41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576F-D38D-EB4B-A435-4ABB6E4862B6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59013D-2978-0A48-99F3-06D23DD54B0F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0DB07-291D-584B-8761-BC625FA2F79D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D9A01-A949-8C45-ABA3-28C719A0DF9C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6207-C023-D748-9253-C471B292720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DFDB1D-F314-814D-865B-1A2331346331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25641-24D6-CC4E-8098-9B900157753B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EC3705B2-02B9-1E42-B780-4FCF5D17FE1E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4C04D938-EBD0-6446-879B-96CF516258AB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atpoint.com/os-dining-philosophers-problem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Vh6qQCwwAM" TargetMode="External"/><Relationship Id="rId2" Type="http://schemas.openxmlformats.org/officeDocument/2006/relationships/hyperlink" Target="https://www.javatpoint.com/os-dining-philosophers-proble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odle.ucr.nl/pluginfile.php/96632/mod_page/content/30/25_petri_nets_2-1.pdf" TargetMode="External"/><Relationship Id="rId5" Type="http://schemas.openxmlformats.org/officeDocument/2006/relationships/hyperlink" Target="https://moodle.ucr.nl/pluginfile.php/96632/mod_page/content/30/24_petri_nets_1-1.pdf" TargetMode="External"/><Relationship Id="rId4" Type="http://schemas.openxmlformats.org/officeDocument/2006/relationships/hyperlink" Target="https://doi.org/10.1145/107005.10707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fak.uni-bielefeld.de/~mchen/BioPNML/Intro/pnfaq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NnTEeLeMCw&amp;t=979s" TargetMode="External"/><Relationship Id="rId2" Type="http://schemas.openxmlformats.org/officeDocument/2006/relationships/hyperlink" Target="https://citeseerx.ist.psu.edu/viewdoc/download?doi=10.1.1.136.4482&amp;rep=rep1&amp;type=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teseerx.ist.psu.edu/viewdoc/download?doi=10.1.1.136.4482&amp;rep=rep1&amp;type=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0D384-4BB1-9D04-1BF0-BC65952402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3" y="609600"/>
            <a:ext cx="9905998" cy="1173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Mehrad</a:t>
            </a:r>
            <a:r>
              <a:rPr lang="en-US" sz="3200" dirty="0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Haghshenas</a:t>
            </a:r>
            <a:endParaRPr lang="en-US" sz="3200" dirty="0"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6EF200-99A4-D724-6EBA-147AE3D56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1413" y="2666999"/>
            <a:ext cx="9905998" cy="31242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SCICOMP301 Topics in Computer Science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1: </a:t>
            </a:r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Petri Nets </a:t>
            </a:r>
            <a:endParaRPr lang="en-US" sz="20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sz="14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“This is all my own work. I have not knowingly allowed others to copy our work. This work has not been submitted for assessment in any other context.”</a:t>
            </a:r>
          </a:p>
          <a:p>
            <a:pPr algn="l">
              <a:lnSpc>
                <a:spcPct val="90000"/>
              </a:lnSpc>
            </a:pPr>
            <a:endParaRPr lang="en-US" sz="16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90000"/>
              </a:lnSpc>
              <a:buFont typeface="Arial"/>
              <a:buChar char="•"/>
            </a:pPr>
            <a:endParaRPr lang="en-US" sz="16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01955-ACCF-0870-CCDD-6467082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134E9C5-9F0E-9548-8E18-2A79F7ED3A04}" type="datetime1">
              <a:rPr lang="en-US" smtClean="0"/>
              <a:pPr>
                <a:spcAft>
                  <a:spcPts val="600"/>
                </a:spcAft>
              </a:pPr>
              <a:t>9/16/22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5E2DE-B54B-C5CB-B7EE-85900928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b="1" i="0" kern="1200" dirty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</a:t>
            </a:fld>
            <a:endParaRPr lang="en-US" b="1" i="0" kern="1200" dirty="0">
              <a:solidFill>
                <a:schemeClr val="tx1">
                  <a:lumMod val="75000"/>
                </a:schemeClr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12082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90A86-37DA-D4BB-C1D9-EC970A0F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092" y="350395"/>
            <a:ext cx="9905998" cy="860385"/>
          </a:xfrm>
        </p:spPr>
        <p:txBody>
          <a:bodyPr>
            <a:normAutofit/>
          </a:bodyPr>
          <a:lstStyle/>
          <a:p>
            <a:pPr algn="ctr"/>
            <a:r>
              <a:rPr lang="en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Starvation (Live LOCK)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B2209-A390-0089-4A53-638397737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4092" y="1562060"/>
            <a:ext cx="9905998" cy="4321215"/>
          </a:xfrm>
        </p:spPr>
        <p:txBody>
          <a:bodyPr>
            <a:noAutofit/>
          </a:bodyPr>
          <a:lstStyle/>
          <a:p>
            <a:r>
              <a:rPr lang="en-GB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Scheduling Algorithms 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(FCFS,LCFS,SJF,LJF,RR,SRTF,LRTF,MQS…)</a:t>
            </a:r>
          </a:p>
          <a:p>
            <a:endParaRPr lang="en-GB" sz="16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Starvation is r</a:t>
            </a:r>
            <a:r>
              <a:rPr lang="en-NL" sz="16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elated to </a:t>
            </a:r>
            <a:r>
              <a:rPr lang="en-GB" sz="16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priority scheduling </a:t>
            </a:r>
          </a:p>
          <a:p>
            <a:pPr marL="0" indent="0">
              <a:buNone/>
            </a:pPr>
            <a:r>
              <a:rPr lang="en-GB" sz="16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Priority Scheduling: 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1- Highest priority executed first. 2- Same priority executed on FCFS</a:t>
            </a:r>
          </a:p>
          <a:p>
            <a:pPr marL="0" indent="0">
              <a:buNone/>
            </a:pPr>
            <a:r>
              <a:rPr lang="en-GB" sz="16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can priorities be? time, memory, etc. (for example lowest burst time)</a:t>
            </a:r>
          </a:p>
          <a:p>
            <a:pPr marL="0" indent="0">
              <a:buNone/>
            </a:pPr>
            <a:endParaRPr lang="en-GB" sz="16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Starvation: </a:t>
            </a:r>
            <a:r>
              <a:rPr lang="en-GB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process ready for the CPU can wait to run </a:t>
            </a:r>
            <a:r>
              <a:rPr lang="en-GB" sz="16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indefinitely</a:t>
            </a:r>
            <a:r>
              <a:rPr lang="en-GB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because of low priority. (always waiting to run) (Example </a:t>
            </a:r>
            <a:r>
              <a:rPr lang="en-GB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urw-din"/>
              </a:rPr>
              <a:t>IBM 7094</a:t>
            </a:r>
            <a:r>
              <a:rPr lang="en-GB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endParaRPr lang="en-GB" sz="1600" b="0" i="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Difference between Starvation &amp; Deadlock? 1- resources 2- transitions except for the victim.</a:t>
            </a:r>
          </a:p>
          <a:p>
            <a:endParaRPr lang="en-GB" sz="16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Solution to Starvation: </a:t>
            </a:r>
            <a:r>
              <a:rPr lang="en-GB" sz="16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Aging</a:t>
            </a:r>
          </a:p>
          <a:p>
            <a:endParaRPr lang="en-NL" sz="16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FDA07-EBCE-9218-9B23-F661DE716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DD2B5-6F20-CDE9-F4CF-4B1AEF46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222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53756-4700-3484-7DE7-F1C134C56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816" y="609600"/>
            <a:ext cx="11366338" cy="837235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Petri Net illustrating starvation with an initial marking of tokens. </a:t>
            </a:r>
            <a:b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860C07-E77E-27BA-9CA4-647A42D3C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245" y="1706301"/>
            <a:ext cx="3007625" cy="3124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53301-E3DE-D6FA-225B-5AB83DC2A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CB249-B821-AAE7-5717-B2C4818FA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153521-4CDF-7A66-FA10-3763515B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21" y="2286613"/>
            <a:ext cx="3624789" cy="2284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6D82CF-9B29-23BE-91DC-7494E9E57A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805" y="2211377"/>
            <a:ext cx="3778956" cy="211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78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6BCE-890D-B8A1-2373-A35DAD1D4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4" y="320233"/>
            <a:ext cx="11285316" cy="952982"/>
          </a:xfrm>
        </p:spPr>
        <p:txBody>
          <a:bodyPr>
            <a:normAutofit/>
          </a:bodyPr>
          <a:lstStyle/>
          <a:p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Petri Net illustrating starvation after several steps have been executed. 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18A2840-E36C-B9F2-40A3-180E413D0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12626" y="1654978"/>
            <a:ext cx="4377028" cy="422829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ACC57-BB05-B6D1-B1A6-4DF6B8D5F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E96BF-BC76-0994-D2AE-70473091A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6603B2-AAF8-C0C9-29F1-C1EE4F28F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821" y="1654979"/>
            <a:ext cx="4056589" cy="4228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A54B57-EF90-8859-1249-65A057C6084F}"/>
              </a:ext>
            </a:extLst>
          </p:cNvPr>
          <p:cNvSpPr txBox="1"/>
          <p:nvPr/>
        </p:nvSpPr>
        <p:spPr>
          <a:xfrm>
            <a:off x="2545653" y="5990054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endParaRPr lang="en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2987F0-9B1B-32A0-27D6-156B29BA9697}"/>
              </a:ext>
            </a:extLst>
          </p:cNvPr>
          <p:cNvSpPr txBox="1"/>
          <p:nvPr/>
        </p:nvSpPr>
        <p:spPr>
          <a:xfrm>
            <a:off x="7796409" y="5990054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endParaRPr lang="en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73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28C9-917D-504A-7F87-F2BD60634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10856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Producer-Consumer problem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1854A-F4C5-ED33-725F-529176904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181" y="1656143"/>
            <a:ext cx="9905998" cy="3124201"/>
          </a:xfrm>
        </p:spPr>
        <p:txBody>
          <a:bodyPr>
            <a:normAutofit fontScale="77500" lnSpcReduction="20000"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multi-process synchronization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processes: 1- Producer 2- Consumer 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 a </a:t>
            </a:r>
            <a:r>
              <a:rPr lang="en-GB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fixed-size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buffer (generating data to the buffer and using it)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Problem: making sure that: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the producer can’t generate data into the buffer when full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The consumer can’t remove data from an empty buffer.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Sleeping (idle) &amp; Notifying (if notifying doesn’t happen: Deadlock)</a:t>
            </a:r>
          </a:p>
          <a:p>
            <a:pPr marL="0" indent="0">
              <a:buNone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 to Solution: Binary Semaphores, Critical Section, concurrency (python: import threading)</a:t>
            </a:r>
          </a:p>
          <a:p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2BCAB-0682-5A59-0725-508CA67F1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E3F33-9303-5113-003F-9B8BEA3C1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65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106F0-1FE9-B6B9-1106-49B91C3C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01256"/>
            <a:ext cx="10972800" cy="871959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Petri Net illustrating a solution to the Producer-Consumer problem </a:t>
            </a:r>
            <a:b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5846D9-F6C5-3CAB-2E53-C75F459D3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6199" y="1273215"/>
            <a:ext cx="5310748" cy="45179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0C6F1-B5AC-46D1-CEE6-807CFE36F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02289-2FE4-B00B-004F-A8DA8061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825CD-C1FC-27B0-CF38-64D82AA40493}"/>
              </a:ext>
            </a:extLst>
          </p:cNvPr>
          <p:cNvSpPr txBox="1"/>
          <p:nvPr/>
        </p:nvSpPr>
        <p:spPr>
          <a:xfrm>
            <a:off x="6696641" y="2816692"/>
            <a:ext cx="42819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onsumer and producer insert and generate one at a time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aximum capacity is 3</a:t>
            </a:r>
          </a:p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lternating consumption.</a:t>
            </a:r>
          </a:p>
        </p:txBody>
      </p:sp>
    </p:spTree>
    <p:extLst>
      <p:ext uri="{BB962C8B-B14F-4D97-AF65-F5344CB8AC3E}">
        <p14:creationId xmlns:p14="http://schemas.microsoft.com/office/powerpoint/2010/main" val="139025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28E9-DD88-9605-8437-82245B3E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92" y="334219"/>
            <a:ext cx="11806177" cy="952500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Petri Net illustrating Producer-Consumer after several steps</a:t>
            </a:r>
            <a:b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NL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57C5B0-EBC1-424F-E9E1-C9849F648F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792" y="990118"/>
            <a:ext cx="2651683" cy="22560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4F260-F85F-7683-9514-F0FB70AE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0E515F-7C58-CD24-7AD5-0BBCB663B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C93880-F769-CF25-1BD4-770C44D24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386" y="990118"/>
            <a:ext cx="2620471" cy="22560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D6A626-F7D6-4020-18F6-578D3C2AE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978" y="952763"/>
            <a:ext cx="2651683" cy="2261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3D5A4C-7565-ED5C-40EE-7BCD73ACD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9696" y="952764"/>
            <a:ext cx="2651684" cy="22844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C84554-7A89-E2EC-63BB-411BF0147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22" y="3403659"/>
            <a:ext cx="2687973" cy="23239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A63853-3242-C0C1-6BBA-1DDAA73E0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9475" y="3403659"/>
            <a:ext cx="2831699" cy="24247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210BB07-768A-2600-3C32-93DD74B35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429000"/>
            <a:ext cx="2805898" cy="242479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41320C-046A-9148-76FA-5C61275CBC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9696" y="3365456"/>
            <a:ext cx="2805898" cy="24630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5CFBA9E-B958-9FF2-5D8B-90B56B72B070}"/>
              </a:ext>
            </a:extLst>
          </p:cNvPr>
          <p:cNvSpPr txBox="1"/>
          <p:nvPr/>
        </p:nvSpPr>
        <p:spPr>
          <a:xfrm>
            <a:off x="4653022" y="6109900"/>
            <a:ext cx="3416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1 to 8 from left to right and then top to bottom</a:t>
            </a:r>
          </a:p>
        </p:txBody>
      </p:sp>
    </p:spTree>
    <p:extLst>
      <p:ext uri="{BB962C8B-B14F-4D97-AF65-F5344CB8AC3E}">
        <p14:creationId xmlns:p14="http://schemas.microsoft.com/office/powerpoint/2010/main" val="245426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75CC5-DF6E-0E2D-224F-83360C6BD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98339"/>
          </a:xfrm>
        </p:spPr>
        <p:txBody>
          <a:bodyPr>
            <a:normAutofit/>
          </a:bodyPr>
          <a:lstStyle/>
          <a:p>
            <a:pPr algn="ctr"/>
            <a:r>
              <a:rPr lang="en-GB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Dining Philosophers </a:t>
            </a:r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88DA5-EDF7-FFA3-6D66-2387CF7B3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240" y="1486381"/>
            <a:ext cx="9905998" cy="1430439"/>
          </a:xfrm>
        </p:spPr>
        <p:txBody>
          <a:bodyPr/>
          <a:lstStyle/>
          <a:p>
            <a:r>
              <a:rPr lang="en-GB" dirty="0"/>
              <a:t>N philosophers sharing n chopsticks around the table </a:t>
            </a:r>
          </a:p>
          <a:p>
            <a:r>
              <a:rPr lang="en-GB" dirty="0"/>
              <a:t>chopsticks are located in-between philosophers </a:t>
            </a:r>
          </a:p>
          <a:p>
            <a:r>
              <a:rPr lang="en-GB" dirty="0"/>
              <a:t>A philosopher is either in state eating or thinking and needs two chopsticks to eat.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5E6A8-36A3-5EAC-DBEE-593BA527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BA9E14-8FB6-73C2-C5CB-9B039F1F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A2844-0F8A-278D-02FD-64BD298C9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066" y="3040282"/>
            <a:ext cx="3454400" cy="3416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9E02A8-ED23-FF06-9987-E34B93CF8A1E}"/>
              </a:ext>
            </a:extLst>
          </p:cNvPr>
          <p:cNvSpPr txBox="1"/>
          <p:nvPr/>
        </p:nvSpPr>
        <p:spPr>
          <a:xfrm>
            <a:off x="4097438" y="6456933"/>
            <a:ext cx="3305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https://www.javatpoint.com/os-dining-philosophers-problem</a:t>
            </a:r>
            <a:r>
              <a:rPr lang="en-GB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NL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7164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8C583-66CE-B9BE-5B2A-1EE66E058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28" y="609600"/>
            <a:ext cx="10417215" cy="744638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Petri Net illustrating a solution to the Dining Philosophers problem 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E95FAF-CEED-FE11-EBDF-F27D3748D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8272" y="1365290"/>
            <a:ext cx="7715455" cy="451798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A49E1-FB9B-5BC8-B3EB-F1C814245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0C938A-9A41-F106-6806-C0FAF980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41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69CDE-CE17-CDAC-F258-577BE4F2E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538" y="301476"/>
            <a:ext cx="9905998" cy="721489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Petri Net illustrating Dining Philosophers after several steps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BF2A1A-E2D6-194A-3CB1-A99862222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538" y="1022965"/>
            <a:ext cx="4613416" cy="27700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11651-7D10-CCAE-4022-7AE6F3B6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8A447-95A9-0DC5-EADF-3158913DE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CB3DC0-1983-563F-4CD1-7BA1160B9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985" y="1022965"/>
            <a:ext cx="4741517" cy="2770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F9290E-A643-2056-468B-B15FFB881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498" y="3974216"/>
            <a:ext cx="4531220" cy="25823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A26A61-C7A8-4106-4549-81726577F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662" y="3901864"/>
            <a:ext cx="4741517" cy="27270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45758C-5042-3D77-4051-40E566EC3A6C}"/>
              </a:ext>
            </a:extLst>
          </p:cNvPr>
          <p:cNvSpPr txBox="1"/>
          <p:nvPr/>
        </p:nvSpPr>
        <p:spPr>
          <a:xfrm>
            <a:off x="567159" y="2089614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1A98BB-BD07-DB3D-FC14-EE9F5F87FEF0}"/>
              </a:ext>
            </a:extLst>
          </p:cNvPr>
          <p:cNvSpPr txBox="1"/>
          <p:nvPr/>
        </p:nvSpPr>
        <p:spPr>
          <a:xfrm>
            <a:off x="11117130" y="2089613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09E83A-8961-1E73-86FD-EE4C9ED563E2}"/>
              </a:ext>
            </a:extLst>
          </p:cNvPr>
          <p:cNvSpPr txBox="1"/>
          <p:nvPr/>
        </p:nvSpPr>
        <p:spPr>
          <a:xfrm>
            <a:off x="570069" y="5019149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61E462-F741-0C01-3BE8-FFC31D256C81}"/>
              </a:ext>
            </a:extLst>
          </p:cNvPr>
          <p:cNvSpPr txBox="1"/>
          <p:nvPr/>
        </p:nvSpPr>
        <p:spPr>
          <a:xfrm>
            <a:off x="11052514" y="4968512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step4</a:t>
            </a:r>
          </a:p>
        </p:txBody>
      </p:sp>
    </p:spTree>
    <p:extLst>
      <p:ext uri="{BB962C8B-B14F-4D97-AF65-F5344CB8AC3E}">
        <p14:creationId xmlns:p14="http://schemas.microsoft.com/office/powerpoint/2010/main" val="2649450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BB7F9-2C9A-C48D-D3AA-571572654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26603"/>
          </a:xfrm>
        </p:spPr>
        <p:txBody>
          <a:bodyPr>
            <a:normAutofit/>
          </a:bodyPr>
          <a:lstStyle/>
          <a:p>
            <a:r>
              <a:rPr lang="en-NL" sz="20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3F722-E15C-DA3F-49CB-CFB696058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6821" y="2362201"/>
            <a:ext cx="9905998" cy="3962400"/>
          </a:xfrm>
        </p:spPr>
        <p:txBody>
          <a:bodyPr>
            <a:normAutofit/>
          </a:bodyPr>
          <a:lstStyle/>
          <a:p>
            <a:r>
              <a:rPr lang="en-GB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GB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Dining Philosophers (1/3) - Modelled using Petri nets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(</a:t>
            </a:r>
            <a:r>
              <a:rPr lang="en-GB" sz="1200" b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Dining Philosophers (2/3) - Modelled using Petri nets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https://www.javatpoint.com/os-dining-philosophers-problem</a:t>
            </a:r>
            <a:r>
              <a:rPr lang="en-GB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https://www.javatpoint.com/os-dining-philosophers-problem</a:t>
            </a:r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N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https://www.youtube.com/watch?v=EVh6qQCwwAM</a:t>
            </a:r>
            <a:endParaRPr lang="en-GB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John M. Jeffrey. 1991. Using Petri nets to introduce operating system concepts. SIGCSE Bull. 23, 1 (Mar. 1991), 324–329. </a:t>
            </a:r>
            <a:r>
              <a:rPr lang="en-GB" sz="1200" b="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https://doi.org/10.1145/107005.107074</a:t>
            </a:r>
            <a:endParaRPr lang="en-GB" sz="1200" b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200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David </a:t>
            </a:r>
            <a:r>
              <a:rPr lang="en-GB" sz="1200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Garlan</a:t>
            </a:r>
            <a:r>
              <a:rPr lang="en-GB" sz="1200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Carnegie Mellon University </a:t>
            </a:r>
            <a:r>
              <a:rPr lang="en-GB" sz="1200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https://moodle.ucr.nl/pluginfile.php/96632/mod_page/content/30/24_petri_nets_1-1.pdf</a:t>
            </a:r>
            <a:r>
              <a:rPr lang="en-GB" sz="1200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https://moodle.ucr.nl/pluginfile.php/96632/mod_page/content/30/25_petri_nets_2-1.pdf</a:t>
            </a:r>
            <a:r>
              <a:rPr lang="en-GB" sz="1200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200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Petri nets refresher </a:t>
            </a:r>
            <a:r>
              <a:rPr lang="en-GB" sz="1200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Prof.dr.ir</a:t>
            </a:r>
            <a:r>
              <a:rPr lang="en-GB" sz="1200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Wil van der Aalst Eindhoven University of Technology, Faculty of Technology Management, Department of Information and Technology, </a:t>
            </a:r>
            <a:r>
              <a:rPr lang="en-GB" sz="1200" b="0" dirty="0" err="1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P.O.Box</a:t>
            </a:r>
            <a:r>
              <a:rPr lang="en-GB" sz="1200" b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513, NL-5600 MB, Eindhoven, The Netherlands.</a:t>
            </a:r>
          </a:p>
          <a:p>
            <a:endParaRPr lang="en-GB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L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825AD-DD06-626C-1A52-ECE68D444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95C4F7-EA71-1FB3-44B4-2CAF8E54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05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E352-A549-06F0-A8BC-0C986C95E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Technology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B8F59-823D-24AA-8F47-AFF89F57A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Hardware: macOS Monterey (Version 12.2.1)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Software: PIPE (PIPE-gui-5.0.2.jar) under JAVA 8 (1.8.0_202.jdk)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Side Note: the CPN tools official website recommend not installing CPN for mac instead installing the latest windows version and using virtual machines to use the tool.</a:t>
            </a:r>
          </a:p>
          <a:p>
            <a:pPr marL="0" indent="0">
              <a:lnSpc>
                <a:spcPct val="90000"/>
              </a:lnSpc>
              <a:buNone/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endParaRPr lang="en-N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9EF6E-C940-7C09-DB56-B259A14E5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075E8BA-81C7-AF4C-87C4-DB54E76D6935}" type="datetime1">
              <a:rPr lang="en-US" smtClean="0"/>
              <a:pPr>
                <a:spcAft>
                  <a:spcPts val="600"/>
                </a:spcAft>
              </a:pPr>
              <a:t>9/16/22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3DBA7-2DD9-B2F7-08BF-4EEE1CB45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8AB6FD-0EB3-D585-4023-900733F318C0}"/>
              </a:ext>
            </a:extLst>
          </p:cNvPr>
          <p:cNvSpPr txBox="1">
            <a:spLocks/>
          </p:cNvSpPr>
          <p:nvPr/>
        </p:nvSpPr>
        <p:spPr>
          <a:xfrm>
            <a:off x="1141413" y="4699321"/>
            <a:ext cx="9905998" cy="16551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en-NL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65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2103-80A9-C1B5-1152-C2FEA7B17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17348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effectLst/>
              </a:rPr>
              <a:t>Basic Petri Nets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68984-7075-B2BC-024B-E476A89FF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316" y="2514956"/>
            <a:ext cx="9905998" cy="3124201"/>
          </a:xfr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History: </a:t>
            </a:r>
            <a:r>
              <a:rPr lang="en-GB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introduced by German Mathematician Carl Adam Petri.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Formal Definition: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graphical and mathematical modelling framework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bipartite directed graph (places and transitions == Nodes).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Five-tuple (P, T, I, O,M). (I/O == Edges).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M: a m-tuple of the number of tokens (dynamic)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sz="14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Restricted condition: </a:t>
            </a:r>
            <a:r>
              <a:rPr lang="en-GB" sz="14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two places or two transitions can be connected.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18997-31FC-3DE5-F00D-E46B060DA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075E8BA-81C7-AF4C-87C4-DB54E76D6935}" type="datetime1">
              <a:rPr lang="en-US" smtClean="0"/>
              <a:pPr>
                <a:spcAft>
                  <a:spcPts val="600"/>
                </a:spcAft>
              </a:pPr>
              <a:t>9/16/22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0F4216-E35F-5F30-67EC-AACB9524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DACDA-E578-61A4-A5AB-4F4B7553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607" y="2392681"/>
            <a:ext cx="5711393" cy="32176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80B8A8-66F1-C718-8B19-113B09E686B8}"/>
              </a:ext>
            </a:extLst>
          </p:cNvPr>
          <p:cNvSpPr txBox="1"/>
          <p:nvPr/>
        </p:nvSpPr>
        <p:spPr>
          <a:xfrm>
            <a:off x="8006575" y="5683219"/>
            <a:ext cx="3975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https://www.techfak.uni-bielefeld.de/~mchen/BioPNML/Intro/pnfaq.html</a:t>
            </a:r>
            <a:endParaRPr lang="en-GB" sz="1000" dirty="0">
              <a:solidFill>
                <a:schemeClr val="tx1">
                  <a:lumMod val="8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2108076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06C89-AE0D-6C03-8A86-78F4AC6B5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14086"/>
          </a:xfrm>
        </p:spPr>
        <p:txBody>
          <a:bodyPr>
            <a:normAutofit/>
          </a:bodyPr>
          <a:lstStyle/>
          <a:p>
            <a:pPr algn="ctr"/>
            <a:r>
              <a:rPr lang="en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Terms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321AB-62BD-1F21-E8C8-2730D83B0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554" y="2101447"/>
            <a:ext cx="9905998" cy="3124201"/>
          </a:xfrm>
        </p:spPr>
        <p:txBody>
          <a:bodyPr/>
          <a:lstStyle/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Marking == State: 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distribution of tokens in places.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state space: 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the set of all markings 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reachability set: 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all markings that can be obtained from some initial marking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70C0"/>
                </a:solidFill>
                <a:effectLst/>
                <a:latin typeface="Calibri" panose="020F0502020204030204" pitchFamily="34" charset="0"/>
              </a:rPr>
              <a:t>non-determinism: </a:t>
            </a: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multiple transitions are enabled but not all can fire like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85000"/>
                  </a:schemeClr>
                </a:solidFill>
                <a:effectLst/>
                <a:latin typeface="Calibri" panose="020F0502020204030204" pitchFamily="34" charset="0"/>
              </a:rPr>
              <a:t>confusion, conflict …</a:t>
            </a:r>
          </a:p>
          <a:p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A71C6-D258-68D1-AAF2-7E0ADCF26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E2D0D-80A9-A713-8D4E-9FAE9F091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093F7C-7CCC-14F4-EA20-5BFF770825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648" y="2197060"/>
            <a:ext cx="4692429" cy="22329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AB40BA-6F9D-7380-82BD-745BDC6399F6}"/>
              </a:ext>
            </a:extLst>
          </p:cNvPr>
          <p:cNvSpPr txBox="1"/>
          <p:nvPr/>
        </p:nvSpPr>
        <p:spPr>
          <a:xfrm>
            <a:off x="7068867" y="4616066"/>
            <a:ext cx="5137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marking: M(0) = (1, 1, 0, 0, 0). After firing: M(1) = (0,0,1,1,1)</a:t>
            </a:r>
          </a:p>
        </p:txBody>
      </p:sp>
    </p:spTree>
    <p:extLst>
      <p:ext uri="{BB962C8B-B14F-4D97-AF65-F5344CB8AC3E}">
        <p14:creationId xmlns:p14="http://schemas.microsoft.com/office/powerpoint/2010/main" val="2786857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71EF3-4C4B-CC2E-7097-F3D083D02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02" y="20735"/>
            <a:ext cx="9905998" cy="906684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fork and join example before transition firing. 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A6B37-C4E4-EAB1-D1A2-5C1DACB8B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360" y="5159152"/>
            <a:ext cx="4649787" cy="90668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N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 in sychronization. Fork is concurrency.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6E6FD2-CC98-83E2-1BE3-BDCE67434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47A36-8B67-D7F4-4BA5-87C66E620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F79375-7C21-5AC2-1D5D-4B5A303BC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02" y="927419"/>
            <a:ext cx="3550759" cy="42187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18943-962F-CC9F-502B-6306F1FC4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448" y="3470826"/>
            <a:ext cx="2910521" cy="1658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820160-ACBF-1FC9-F7A4-7A1377E24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584" y="944693"/>
            <a:ext cx="4473341" cy="418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03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7FF6D-3DBF-DC84-12FD-75E7D5A7A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666" y="54015"/>
            <a:ext cx="9905998" cy="767787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fork and join example after transition firing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EDA9A5D-31D6-14F8-623B-315FBCDA8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123" y="1217027"/>
            <a:ext cx="2321444" cy="280307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A18B3-B314-7137-BF4D-FF7E63139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1528A-CA81-EAA3-8C03-46F2288D3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3C418D-E64A-032D-176F-0635C75E5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060" y="1217027"/>
            <a:ext cx="2357130" cy="28030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68981D-AAC1-10CC-3E04-426FFA86B8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156" y="1217027"/>
            <a:ext cx="2350647" cy="280307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2EA406-5E7A-F9DC-6ECF-DF6056721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8136" y="4101296"/>
            <a:ext cx="2886512" cy="270268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99506-3686-956B-3E87-7D715EFB2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073" y="4074029"/>
            <a:ext cx="2886513" cy="272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99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8EA6A-4B98-C501-4C6C-917ABBF53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82592"/>
            <a:ext cx="9905998" cy="640466"/>
          </a:xfrm>
        </p:spPr>
        <p:txBody>
          <a:bodyPr/>
          <a:lstStyle/>
          <a:p>
            <a:pPr algn="ctr"/>
            <a:r>
              <a:rPr lang="en-GB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deadlock (Circular Waiting) problem </a:t>
            </a:r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C08D-481A-8E40-3F4E-82C8C3070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181" y="1481560"/>
            <a:ext cx="9905998" cy="3124201"/>
          </a:xfrm>
        </p:spPr>
        <p:txBody>
          <a:bodyPr>
            <a:normAutofit lnSpcReduction="10000"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Problems in resource allocation  --- </a:t>
            </a:r>
            <a:r>
              <a:rPr lang="en-GB" sz="16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CPU is the resource in OS.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scarcity of resources compared to places needs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“A Petri net is deadlocked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iff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transitions are enabled.”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https://citeseerx.ist.psu.edu/viewdoc/download?doi=10.1.1.136.4482&amp;rep=rep1&amp;type=pdf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petri Net is deadlocked if the state of the petri does not change after transition. 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https://www.youtube.com/watch?v=aNnTEeLeMCw&amp;t=979s</a:t>
            </a:r>
            <a:r>
              <a:rPr lang="en-GB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GB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Mutual Exclusion: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 shareable resources</a:t>
            </a:r>
          </a:p>
          <a:p>
            <a:r>
              <a:rPr lang="en-GB" sz="1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Hold and Wait: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process is holding at least one resource and waiting for resources.</a:t>
            </a:r>
          </a:p>
          <a:p>
            <a:r>
              <a:rPr lang="en-GB" sz="16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Pre-emption:</a:t>
            </a:r>
            <a:r>
              <a:rPr lang="en-GB" sz="1600" b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resource cannot be taken from a process</a:t>
            </a:r>
          </a:p>
          <a:p>
            <a:r>
              <a:rPr lang="en-GB" sz="16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Circular Wait:</a:t>
            </a:r>
            <a:r>
              <a:rPr lang="en-GB" sz="1600" b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GB" sz="1600" b="0" i="0" dirty="0">
                <a:solidFill>
                  <a:schemeClr val="tx1">
                    <a:lumMod val="8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(Waiting for and Assigned to)</a:t>
            </a:r>
            <a:endParaRPr lang="en-GB" sz="1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999C6-9221-5FA4-08B0-0564D2B7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91BCC-823E-A200-4237-80D1DCFD99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3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8DF87-550C-B869-4AEB-75D32968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753" y="272005"/>
            <a:ext cx="11285317" cy="848810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Petri Net for illustrating deadlock with an initial marking of tokens. 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2E10E1A-452B-0CCF-CD01-45BE652752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2819" y="1533444"/>
            <a:ext cx="4631898" cy="31242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1AA2-C4F7-C21F-43AA-EB24FCE20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EACB5-E6B8-E33A-B150-38741C231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B7F2E1-5FD2-45B5-3523-91C32ED37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0" y="1533444"/>
            <a:ext cx="5516327" cy="312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E8310D-D874-6C27-F0B7-1386B20F458A}"/>
              </a:ext>
            </a:extLst>
          </p:cNvPr>
          <p:cNvSpPr txBox="1"/>
          <p:nvPr/>
        </p:nvSpPr>
        <p:spPr>
          <a:xfrm>
            <a:off x="5146074" y="5062034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one is this?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26CB6-06BC-5556-8D6E-7809A5578D43}"/>
              </a:ext>
            </a:extLst>
          </p:cNvPr>
          <p:cNvSpPr txBox="1"/>
          <p:nvPr/>
        </p:nvSpPr>
        <p:spPr>
          <a:xfrm rot="5400000">
            <a:off x="9961204" y="3185559"/>
            <a:ext cx="39068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https://citeseerx.ist.psu.edu/viewdoc/download?doi=10.1.1.136.4482&amp;rep=rep1&amp;type=pdf</a:t>
            </a:r>
            <a:endParaRPr lang="en-NL" sz="800" dirty="0"/>
          </a:p>
        </p:txBody>
      </p:sp>
    </p:spTree>
    <p:extLst>
      <p:ext uri="{BB962C8B-B14F-4D97-AF65-F5344CB8AC3E}">
        <p14:creationId xmlns:p14="http://schemas.microsoft.com/office/powerpoint/2010/main" val="18356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BD6B0-477B-7146-048D-0010E4F8E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12" y="297083"/>
            <a:ext cx="11898775" cy="769717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Petri Net for illustrating deadlock after several steps have been executed </a:t>
            </a:r>
            <a:b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B5AE97A-D06A-4C4E-1E39-AFCA3AB60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378" y="1835087"/>
            <a:ext cx="3692187" cy="267991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6D05C-DF3B-BC7E-A5AF-C00F9AC4F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5E8BA-81C7-AF4C-87C4-DB54E76D6935}" type="datetime1">
              <a:rPr lang="en-US" smtClean="0"/>
              <a:t>9/16/22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FE76F-9E95-9965-BE35-FBE5F3EC8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EEB2B-9CFF-13DD-4F81-C80B8ACD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828" y="1835087"/>
            <a:ext cx="3742344" cy="2681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64BC40-CA27-CDAB-BE20-E7F912C24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066" y="1835087"/>
            <a:ext cx="3830321" cy="26799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74F362-E2C3-B529-711F-722EF6E6DE9C}"/>
              </a:ext>
            </a:extLst>
          </p:cNvPr>
          <p:cNvSpPr txBox="1"/>
          <p:nvPr/>
        </p:nvSpPr>
        <p:spPr>
          <a:xfrm>
            <a:off x="1689905" y="4709670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endParaRPr lang="en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FD7E9F-0B37-4BC9-06F0-12B1458F088F}"/>
              </a:ext>
            </a:extLst>
          </p:cNvPr>
          <p:cNvSpPr txBox="1"/>
          <p:nvPr/>
        </p:nvSpPr>
        <p:spPr>
          <a:xfrm>
            <a:off x="5776841" y="4696869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endParaRPr lang="en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816CD6-070A-C587-88AF-E87A29E0B8E6}"/>
              </a:ext>
            </a:extLst>
          </p:cNvPr>
          <p:cNvSpPr txBox="1"/>
          <p:nvPr/>
        </p:nvSpPr>
        <p:spPr>
          <a:xfrm>
            <a:off x="9811068" y="4737474"/>
            <a:ext cx="638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endParaRPr lang="en-NL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777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1230</TotalTime>
  <Words>1085</Words>
  <Application>Microsoft Macintosh PowerPoint</Application>
  <PresentationFormat>Widescreen</PresentationFormat>
  <Paragraphs>135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Century Gothic</vt:lpstr>
      <vt:lpstr>Times New Roman</vt:lpstr>
      <vt:lpstr>urw-din</vt:lpstr>
      <vt:lpstr>Mesh</vt:lpstr>
      <vt:lpstr>Mehrad Haghshenas</vt:lpstr>
      <vt:lpstr>Technology Platform</vt:lpstr>
      <vt:lpstr>Basic Petri Nets</vt:lpstr>
      <vt:lpstr>Terms DEfinitions</vt:lpstr>
      <vt:lpstr>a fork and join example before transition firing. </vt:lpstr>
      <vt:lpstr>a fork and join example after transition firing</vt:lpstr>
      <vt:lpstr>deadlock (Circular Waiting) problem </vt:lpstr>
      <vt:lpstr>a Petri Net for illustrating deadlock with an initial marking of tokens. </vt:lpstr>
      <vt:lpstr>a Petri Net for illustrating deadlock after several steps have been executed  </vt:lpstr>
      <vt:lpstr>Starvation (Live LOCK)</vt:lpstr>
      <vt:lpstr>a Petri Net illustrating starvation with an initial marking of tokens.  </vt:lpstr>
      <vt:lpstr>a Petri Net illustrating starvation after several steps have been executed. </vt:lpstr>
      <vt:lpstr>Producer-Consumer problem</vt:lpstr>
      <vt:lpstr>a Petri Net illustrating a solution to the Producer-Consumer problem  </vt:lpstr>
      <vt:lpstr>a Petri Net illustrating Producer-Consumer after several steps </vt:lpstr>
      <vt:lpstr>Dining Philosophers problem </vt:lpstr>
      <vt:lpstr>a Petri Net illustrating a solution to the Dining Philosophers problem </vt:lpstr>
      <vt:lpstr>a Petri Net illustrating Dining Philosophers after several steps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Mehrad Haghshenas</dc:title>
  <dc:creator>Haghshenas, M. (Mehrad)</dc:creator>
  <cp:lastModifiedBy>Haghshenas, M. (Mehrad)</cp:lastModifiedBy>
  <cp:revision>7</cp:revision>
  <cp:lastPrinted>2022-06-10T12:52:40Z</cp:lastPrinted>
  <dcterms:created xsi:type="dcterms:W3CDTF">2022-06-10T00:17:44Z</dcterms:created>
  <dcterms:modified xsi:type="dcterms:W3CDTF">2022-09-16T11:18:23Z</dcterms:modified>
</cp:coreProperties>
</file>